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68" r:id="rId3"/>
    <p:sldId id="272" r:id="rId4"/>
    <p:sldId id="279" r:id="rId5"/>
    <p:sldId id="281" r:id="rId6"/>
    <p:sldId id="282" r:id="rId7"/>
    <p:sldId id="284" r:id="rId8"/>
    <p:sldId id="283" r:id="rId9"/>
    <p:sldId id="286" r:id="rId10"/>
    <p:sldId id="289" r:id="rId11"/>
    <p:sldId id="292" r:id="rId12"/>
    <p:sldId id="291" r:id="rId13"/>
    <p:sldId id="293" r:id="rId14"/>
    <p:sldId id="257" r:id="rId15"/>
    <p:sldId id="262" r:id="rId16"/>
    <p:sldId id="287" r:id="rId17"/>
    <p:sldId id="285" r:id="rId18"/>
    <p:sldId id="276" r:id="rId19"/>
    <p:sldId id="288" r:id="rId20"/>
    <p:sldId id="27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83478" autoAdjust="0"/>
  </p:normalViewPr>
  <p:slideViewPr>
    <p:cSldViewPr snapToGrid="0">
      <p:cViewPr varScale="1">
        <p:scale>
          <a:sx n="72" d="100"/>
          <a:sy n="72" d="100"/>
        </p:scale>
        <p:origin x="94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249CCC-AAE6-49C5-A67C-37A9A33BDF20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914EEA-3D74-4565-816B-2D7FF31E7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877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mericanpetproducts.org/press_industrytrends.asp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5kids1condo.com/3-ways-tech-can-save-you-money-pets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money.cnn.com/2017/01/09/pf/cost-of-raising-a-child-2015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ckagedfacts.com/Content/Blog/2017/02/07/1-in-3-US-Pet-Owners-Millennials-What-it-Means-for-the-Pet-Food-Market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adventuretravelnews.com/the-millennial-generation-is-changing-the-way-we-travel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Owners’ love for their pets has made the industry a resilient one. As president and CEO of the APPA, Bob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Vetere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been tracking pet spending for decades. From 2007 to 2009, the heart of the financial crisis, the business of pets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 grew more than 10%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“People cut back on vacations, they cut back on the number of times they go out to eat, they cut back on a lot of other things -- but they’re not going to get rid of their pet,” he says.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http://fortune.com/2016/09/07/pets-are-basically-people/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14EEA-3D74-4565-816B-2D7FF31E77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400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Lifetime </a:t>
            </a:r>
            <a:r>
              <a:rPr lang="en-US" dirty="0" err="1"/>
              <a:t>ocst</a:t>
            </a:r>
            <a:r>
              <a:rPr lang="en-US" dirty="0"/>
              <a:t> of pet: $32,850</a:t>
            </a:r>
          </a:p>
          <a:p>
            <a:r>
              <a:rPr lang="en-US" dirty="0">
                <a:hlinkClick r:id="rId3"/>
              </a:rPr>
              <a:t>http://5kids1condo.com/3-ways-tech-can-save-you-money-pets/</a:t>
            </a:r>
            <a:endParaRPr lang="en-US" dirty="0"/>
          </a:p>
          <a:p>
            <a:endParaRPr lang="en-US" dirty="0"/>
          </a:p>
          <a:p>
            <a:r>
              <a:rPr lang="en-US" dirty="0"/>
              <a:t>Lifetime cost of child: $233,610</a:t>
            </a:r>
          </a:p>
          <a:p>
            <a:r>
              <a:rPr lang="en-US" dirty="0">
                <a:hlinkClick r:id="rId4"/>
              </a:rPr>
              <a:t>http://money.cnn.com/2017/01/09/pf/cost-of-raising-a-child-2015/</a:t>
            </a:r>
            <a:endParaRPr lang="en-US" dirty="0"/>
          </a:p>
          <a:p>
            <a:endParaRPr lang="en-US" dirty="0"/>
          </a:p>
          <a:p>
            <a:r>
              <a:rPr lang="en-US" dirty="0"/>
              <a:t>Millennial men more likely to have pets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14EEA-3D74-4565-816B-2D7FF31E77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972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Food &amp; Treats had average rating of 4.53 (second highest after gifts &amp; books), </a:t>
            </a:r>
          </a:p>
          <a:p>
            <a:r>
              <a:rPr lang="en-US" dirty="0"/>
              <a:t>Toys had lost average rating at 3.98 (only one below 4)</a:t>
            </a:r>
          </a:p>
          <a:p>
            <a:r>
              <a:rPr lang="en-US" dirty="0"/>
              <a:t>Dental &amp; Healthcare had average rating of 4.47 (4</a:t>
            </a:r>
            <a:r>
              <a:rPr lang="en-US" baseline="30000" dirty="0"/>
              <a:t>th</a:t>
            </a:r>
            <a:r>
              <a:rPr lang="en-US" dirty="0"/>
              <a:t> highest)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14EEA-3D74-4565-816B-2D7FF31E77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535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14EEA-3D74-4565-816B-2D7FF31E77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92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Food &amp; Treats had average rating of 4.53 (second highest after gifts &amp; books), </a:t>
            </a:r>
          </a:p>
          <a:p>
            <a:r>
              <a:rPr lang="en-US" dirty="0"/>
              <a:t>Toys had lost average rating at 3.98 (only one below 4)</a:t>
            </a:r>
          </a:p>
          <a:p>
            <a:r>
              <a:rPr lang="en-US" dirty="0"/>
              <a:t>Dental &amp; Healthcare had average rating of 4.47 (4</a:t>
            </a:r>
            <a:r>
              <a:rPr lang="en-US" baseline="30000" dirty="0"/>
              <a:t>th</a:t>
            </a:r>
            <a:r>
              <a:rPr lang="en-US" dirty="0"/>
              <a:t> highest)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14EEA-3D74-4565-816B-2D7FF31E77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08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Nearly three-quarters (69%) of Millennial pet owners are more likely to consider foods whose recipes use naturally-made ingredients over “normal,” mass-produced foods, versus fewer than half (44%) of owners over 35.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https://www.packagedfacts.com/Content/Blog/2017/02/07/1-in-3-US-Pet-Owners-Millennials-What-it-Means-for-the-Pet-Food-Market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>
                <a:hlinkClick r:id="rId4"/>
              </a:rPr>
              <a:t>http://www.adventuretravelnews.com/the-millennial-generation-is-changing-the-way-we-travel</a:t>
            </a:r>
            <a:endParaRPr lang="en-US" dirty="0"/>
          </a:p>
          <a:p>
            <a:r>
              <a:rPr lang="en-US" dirty="0"/>
              <a:t>they travel on average 4.2 times per year compared to 2.9 and 3.2 times per year for older generations.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Scientific messaging </a:t>
            </a:r>
            <a:r>
              <a:rPr lang="en-US" dirty="0" err="1"/>
              <a:t>wors</a:t>
            </a:r>
            <a:r>
              <a:rPr lang="en-US" dirty="0"/>
              <a:t> better for millennials and emotional messaging works better for boomers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14EEA-3D74-4565-816B-2D7FF31E77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58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 page videos on the best diet for your dog &amp; why</a:t>
            </a:r>
          </a:p>
          <a:p>
            <a:r>
              <a:rPr lang="en-US" dirty="0"/>
              <a:t>Scientifically proven</a:t>
            </a:r>
          </a:p>
          <a:p>
            <a:r>
              <a:rPr lang="en-US" dirty="0"/>
              <a:t>Suggestions for top-rated healthy choices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14EEA-3D74-4565-816B-2D7FF31E77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227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Personal developments:</a:t>
            </a:r>
          </a:p>
          <a:p>
            <a:r>
              <a:rPr lang="en-US" dirty="0"/>
              <a:t>I used python for everything to get the experience, but I would like to choose more effectively between R and python in the future</a:t>
            </a:r>
          </a:p>
          <a:p>
            <a:r>
              <a:rPr lang="en-US" dirty="0"/>
              <a:t>Scrape something more challenging, more items, tougher layout, ads involved, bots</a:t>
            </a:r>
          </a:p>
          <a:p>
            <a:r>
              <a:rPr lang="en-US" dirty="0"/>
              <a:t>Experiment with </a:t>
            </a:r>
            <a:r>
              <a:rPr lang="en-US" dirty="0" err="1"/>
              <a:t>Bokeh</a:t>
            </a:r>
            <a:r>
              <a:rPr lang="en-US" dirty="0"/>
              <a:t> and more statistical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14EEA-3D74-4565-816B-2D7FF31E77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5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91C5-9C7E-4E94-94EE-2AF2B74E30F1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15EA0-4E5E-48B4-B837-8BD504C38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531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91C5-9C7E-4E94-94EE-2AF2B74E30F1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15EA0-4E5E-48B4-B837-8BD504C38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0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91C5-9C7E-4E94-94EE-2AF2B74E30F1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15EA0-4E5E-48B4-B837-8BD504C38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33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91C5-9C7E-4E94-94EE-2AF2B74E30F1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15EA0-4E5E-48B4-B837-8BD504C38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975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91C5-9C7E-4E94-94EE-2AF2B74E30F1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15EA0-4E5E-48B4-B837-8BD504C38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261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91C5-9C7E-4E94-94EE-2AF2B74E30F1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15EA0-4E5E-48B4-B837-8BD504C38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259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91C5-9C7E-4E94-94EE-2AF2B74E30F1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15EA0-4E5E-48B4-B837-8BD504C38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0160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91C5-9C7E-4E94-94EE-2AF2B74E30F1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15EA0-4E5E-48B4-B837-8BD504C38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156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91C5-9C7E-4E94-94EE-2AF2B74E30F1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15EA0-4E5E-48B4-B837-8BD504C38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530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91C5-9C7E-4E94-94EE-2AF2B74E30F1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15EA0-4E5E-48B4-B837-8BD504C38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743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91C5-9C7E-4E94-94EE-2AF2B74E30F1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15EA0-4E5E-48B4-B837-8BD504C38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340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91C5-9C7E-4E94-94EE-2AF2B74E30F1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15EA0-4E5E-48B4-B837-8BD504C38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10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91C5-9C7E-4E94-94EE-2AF2B74E30F1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15EA0-4E5E-48B4-B837-8BD504C38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7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91C5-9C7E-4E94-94EE-2AF2B74E30F1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15EA0-4E5E-48B4-B837-8BD504C38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802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91C5-9C7E-4E94-94EE-2AF2B74E30F1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15EA0-4E5E-48B4-B837-8BD504C38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41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91C5-9C7E-4E94-94EE-2AF2B74E30F1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15EA0-4E5E-48B4-B837-8BD504C38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50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2D6291C5-9C7E-4E94-94EE-2AF2B74E30F1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FD315EA0-4E5E-48B4-B837-8BD504C38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12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2D6291C5-9C7E-4E94-94EE-2AF2B74E30F1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FD315EA0-4E5E-48B4-B837-8BD504C38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870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0" name="Picture 8" descr="https://s3.amazonaws.com/media.wishpond.com/media/003/808/913/original.png?142245897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799" y="2510085"/>
            <a:ext cx="10066471" cy="236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304846" y="1623306"/>
            <a:ext cx="73276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  <a:ea typeface="Segoe UI Black" panose="020B0A02040204020203" pitchFamily="34" charset="0"/>
                <a:cs typeface="Segoe UI Black" panose="020B0A02040204020203" pitchFamily="34" charset="0"/>
              </a:rPr>
              <a:t>Web Scraping of </a:t>
            </a:r>
          </a:p>
        </p:txBody>
      </p:sp>
      <p:pic>
        <p:nvPicPr>
          <p:cNvPr id="9" name="Picture 2" descr="Ryuji is an Adorable Shiba Inu Puppy Whos Taking Over the Instagram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91" b="99732" l="9933" r="89933">
                        <a14:foregroundMark x1="27517" y1="53423" x2="37852" y2="66846"/>
                        <a14:foregroundMark x1="18658" y1="47517" x2="23356" y2="60268"/>
                        <a14:foregroundMark x1="23490" y1="67248" x2="23624" y2="84161"/>
                        <a14:foregroundMark x1="23624" y1="84161" x2="29799" y2="99732"/>
                        <a14:foregroundMark x1="37718" y1="92081" x2="55705" y2="91544"/>
                        <a14:foregroundMark x1="55705" y1="91544" x2="56376" y2="91544"/>
                        <a14:foregroundMark x1="39463" y1="97852" x2="50336" y2="94631"/>
                        <a14:foregroundMark x1="45101" y1="46980" x2="55034" y2="47517"/>
                        <a14:foregroundMark x1="29396" y1="38926" x2="41611" y2="37181"/>
                        <a14:foregroundMark x1="15705" y1="26443" x2="19329" y2="43490"/>
                        <a14:foregroundMark x1="17718" y1="24295" x2="31812" y2="13960"/>
                        <a14:foregroundMark x1="31812" y1="13960" x2="48188" y2="8591"/>
                        <a14:foregroundMark x1="48188" y1="8591" x2="56913" y2="9933"/>
                        <a14:foregroundMark x1="22148" y1="60134" x2="20000" y2="79463"/>
                        <a14:foregroundMark x1="42282" y1="54228" x2="53423" y2="64564"/>
                        <a14:backgroundMark x1="86040" y1="24966" x2="82148" y2="37584"/>
                        <a14:backgroundMark x1="74899" y1="19060" x2="79329" y2="33154"/>
                        <a14:backgroundMark x1="70201" y1="23758" x2="73423" y2="31275"/>
                        <a14:backgroundMark x1="20671" y1="11141" x2="16510" y2="150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3946" y="3540125"/>
            <a:ext cx="3366721" cy="3366721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9412072" y="6539984"/>
            <a:ext cx="27799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http://www.sortra.com/ryuji-shiba-puppy/</a:t>
            </a:r>
          </a:p>
        </p:txBody>
      </p:sp>
    </p:spTree>
    <p:extLst>
      <p:ext uri="{BB962C8B-B14F-4D97-AF65-F5344CB8AC3E}">
        <p14:creationId xmlns:p14="http://schemas.microsoft.com/office/powerpoint/2010/main" val="77123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48" y="2533029"/>
            <a:ext cx="4268888" cy="32146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957" y="650647"/>
            <a:ext cx="6627164" cy="53886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8290" y="764947"/>
            <a:ext cx="161925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449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28000"/>
                  <a:satMod val="94000"/>
                  <a:lumMod val="20000"/>
                </a:schemeClr>
                <a:schemeClr val="bg2">
                  <a:tint val="94000"/>
                  <a:shade val="84000"/>
                  <a:satMod val="148000"/>
                  <a:lumMod val="114000"/>
                </a:schemeClr>
              </a:duotone>
            </a:blip>
            <a:stretch/>
          </a:blip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map&#10;&#10;Description generated with high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4" y="1184335"/>
            <a:ext cx="10583330" cy="449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589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991" y="789172"/>
            <a:ext cx="7881581" cy="55029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834" y="1407041"/>
            <a:ext cx="3419475" cy="42672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28635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925" y="568891"/>
            <a:ext cx="4552950" cy="4522864"/>
          </a:xfrm>
          <a:prstGeom prst="roundRect">
            <a:avLst>
              <a:gd name="adj" fmla="val 613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5711497" y="458305"/>
            <a:ext cx="394423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Most Reviewed Dog Food Brands:</a:t>
            </a:r>
          </a:p>
          <a:p>
            <a:endParaRPr lang="en-US" dirty="0"/>
          </a:p>
          <a:p>
            <a:r>
              <a:rPr lang="en-US" sz="2400" dirty="0"/>
              <a:t>Recommendation Rates vs. Cost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559152" y="3358559"/>
            <a:ext cx="4884543" cy="2266064"/>
            <a:chOff x="6559152" y="3358559"/>
            <a:chExt cx="4884543" cy="22660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85223" y="3358559"/>
              <a:ext cx="2958472" cy="2266064"/>
            </a:xfrm>
            <a:prstGeom prst="roundRect">
              <a:avLst>
                <a:gd name="adj" fmla="val 869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7" name="TextBox 6"/>
            <p:cNvSpPr txBox="1"/>
            <p:nvPr/>
          </p:nvSpPr>
          <p:spPr>
            <a:xfrm>
              <a:off x="6559152" y="3891426"/>
              <a:ext cx="156966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Special diet:</a:t>
              </a:r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Normal diet: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612044" y="5624623"/>
            <a:ext cx="8367506" cy="956932"/>
            <a:chOff x="2612044" y="5624623"/>
            <a:chExt cx="8367506" cy="956932"/>
          </a:xfrm>
        </p:grpSpPr>
        <p:pic>
          <p:nvPicPr>
            <p:cNvPr id="8" name="Picture 7" descr="A picture containing text, screenshot&#10;&#10;Description generated with high confidence"/>
            <p:cNvPicPr>
              <a:picLocks noChangeAspect="1"/>
            </p:cNvPicPr>
            <p:nvPr/>
          </p:nvPicPr>
          <p:blipFill rotWithShape="1">
            <a:blip r:embed="rId5"/>
            <a:srcRect l="35538" t="63026" r="51284" b="9920"/>
            <a:stretch/>
          </p:blipFill>
          <p:spPr>
            <a:xfrm>
              <a:off x="2612044" y="5624623"/>
              <a:ext cx="1775637" cy="95693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387681" y="6212223"/>
              <a:ext cx="65918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Highest number of reviews, 4.82 rating, $67 average price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150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" y="542925"/>
            <a:ext cx="10204483" cy="57816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381135" y="6610350"/>
            <a:ext cx="6096000" cy="20005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00" dirty="0"/>
              <a:t>https://pida.memberclicks.net/assets/PILC16presentations/pilc%20lange%20petfood%20trends%20shaping%20the%20world.pdf</a:t>
            </a:r>
          </a:p>
        </p:txBody>
      </p:sp>
    </p:spTree>
    <p:extLst>
      <p:ext uri="{BB962C8B-B14F-4D97-AF65-F5344CB8AC3E}">
        <p14:creationId xmlns:p14="http://schemas.microsoft.com/office/powerpoint/2010/main" val="3112894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7" y="238125"/>
            <a:ext cx="11287125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134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5805" y="449857"/>
            <a:ext cx="64661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Conclusions:</a:t>
            </a:r>
          </a:p>
          <a:p>
            <a:endParaRPr lang="en-US" sz="4800" dirty="0"/>
          </a:p>
          <a:p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1534126" y="1455163"/>
            <a:ext cx="903463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Pet owners care about quality: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Prefer natural foods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Prefer recommended brands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Willing to pay significantly more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/>
          </a:p>
          <a:p>
            <a:pPr marL="342900" indent="-342900">
              <a:buFont typeface="+mj-lt"/>
              <a:buAutoNum type="arabicPeriod"/>
            </a:pPr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Chewy should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feature nutrition more significantly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look into other areas for high quality products for millennial pet owners (travel, grooming)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66475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198" y="722309"/>
            <a:ext cx="10504715" cy="51129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Future Work and Further Questions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4800" dirty="0">
              <a:latin typeface="+mj-lt"/>
              <a:ea typeface="+mj-ea"/>
              <a:cs typeface="+mj-cs"/>
            </a:endParaRPr>
          </a:p>
          <a:p>
            <a:pPr marL="685800" indent="-6858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Product sales</a:t>
            </a:r>
          </a:p>
          <a:p>
            <a:pPr marL="685800" indent="-6858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Trends over time</a:t>
            </a:r>
          </a:p>
          <a:p>
            <a:pPr marL="685800" indent="-6858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  <a:ea typeface="+mj-ea"/>
                <a:cs typeface="+mj-cs"/>
              </a:rPr>
              <a:t>Textual analysis of reviews</a:t>
            </a:r>
          </a:p>
          <a:p>
            <a:pPr marL="685800" indent="-6858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Comparison to other online pet supply stores</a:t>
            </a:r>
          </a:p>
          <a:p>
            <a:pPr marL="685800" indent="-6858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57465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Marnie the shih tz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76" y="253785"/>
            <a:ext cx="6341609" cy="6350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8752809" y="6423482"/>
            <a:ext cx="331693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https://www.lifewire.com/internet-famous-dogs-3485776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06619" y="521814"/>
            <a:ext cx="519731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Any Questions?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735" y="3048577"/>
            <a:ext cx="375285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511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11702" y="3997842"/>
            <a:ext cx="47628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26410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551" y="310718"/>
            <a:ext cx="5706999" cy="61853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635577"/>
            <a:ext cx="343074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http://fortune.com/2016/09/07/pets-are-basically-people/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36695" y="1212214"/>
            <a:ext cx="37076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pet industry has grown three-fold since 1996.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pet industry continued to grow through the Great Recession (2007 – 2009)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4595050" y="6627168"/>
            <a:ext cx="772477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https://www.washingtonpost.com/news/business/wp/2016/09/13/millennials-are-picking-pets-over-people/?utm_term=.ec61e57b7dfe</a:t>
            </a:r>
          </a:p>
        </p:txBody>
      </p:sp>
    </p:spTree>
    <p:extLst>
      <p:ext uri="{BB962C8B-B14F-4D97-AF65-F5344CB8AC3E}">
        <p14:creationId xmlns:p14="http://schemas.microsoft.com/office/powerpoint/2010/main" val="16086723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157" y="1318415"/>
            <a:ext cx="6992179" cy="428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009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727523" y="4274326"/>
            <a:ext cx="7109292" cy="1874306"/>
            <a:chOff x="356506" y="318717"/>
            <a:chExt cx="7109292" cy="187430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6506" y="407850"/>
              <a:ext cx="6278363" cy="178517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2108" y="318717"/>
              <a:ext cx="5303690" cy="5303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" name="Rectangle 4"/>
          <p:cNvSpPr/>
          <p:nvPr/>
        </p:nvSpPr>
        <p:spPr>
          <a:xfrm>
            <a:off x="7557046" y="5271469"/>
            <a:ext cx="463495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http://nypost.com/2014/04/10/more-young-women-choosing-dogs-over-motherhood/</a:t>
            </a:r>
          </a:p>
          <a:p>
            <a:endParaRPr lang="en-US" sz="900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https://www.forbes.com/sites/erinlowry/2016/08/31/why-are-so-many-millennials-opting-for-pets-not-parenthood/#50ff1f433963</a:t>
            </a:r>
          </a:p>
          <a:p>
            <a:endParaRPr lang="en-US" sz="900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https://www.washingtonpost.com/news/business/wp/2016/09/13/millennials-are-picking-pets-over-people/?utm_term=.ec61e57b7dfe</a:t>
            </a:r>
          </a:p>
          <a:p>
            <a:endParaRPr lang="en-US" sz="900" dirty="0">
              <a:solidFill>
                <a:schemeClr val="tx1">
                  <a:lumMod val="75000"/>
                </a:schemeClr>
              </a:solidFill>
            </a:endParaRPr>
          </a:p>
          <a:p>
            <a:endParaRPr lang="en-US" sz="900" dirty="0">
              <a:solidFill>
                <a:schemeClr val="tx1">
                  <a:lumMod val="75000"/>
                </a:schemeClr>
              </a:solidFill>
            </a:endParaRPr>
          </a:p>
          <a:p>
            <a:endParaRPr lang="en-US" sz="900" dirty="0">
              <a:solidFill>
                <a:schemeClr val="tx1">
                  <a:lumMod val="75000"/>
                </a:schemeClr>
              </a:solidFill>
            </a:endParaRPr>
          </a:p>
          <a:p>
            <a:endParaRPr lang="en-US" sz="900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47807" y="1955143"/>
            <a:ext cx="11506200" cy="1664196"/>
            <a:chOff x="171450" y="4230100"/>
            <a:chExt cx="11506200" cy="166419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1450" y="4722721"/>
              <a:ext cx="11506200" cy="117157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52601" y="4230100"/>
              <a:ext cx="4514850" cy="7749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5" name="Group 14"/>
          <p:cNvGrpSpPr/>
          <p:nvPr/>
        </p:nvGrpSpPr>
        <p:grpSpPr>
          <a:xfrm>
            <a:off x="1830456" y="449348"/>
            <a:ext cx="9486067" cy="1400956"/>
            <a:chOff x="2124371" y="2630226"/>
            <a:chExt cx="9486067" cy="140095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7"/>
            <a:srcRect t="17120" r="11806" b="50700"/>
            <a:stretch/>
          </p:blipFill>
          <p:spPr>
            <a:xfrm>
              <a:off x="2124371" y="2630226"/>
              <a:ext cx="9486067" cy="98143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8"/>
            <a:srcRect r="13879" b="22304"/>
            <a:stretch/>
          </p:blipFill>
          <p:spPr>
            <a:xfrm>
              <a:off x="7704233" y="3219446"/>
              <a:ext cx="2961205" cy="8117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69207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944" b="5320"/>
          <a:stretch/>
        </p:blipFill>
        <p:spPr>
          <a:xfrm>
            <a:off x="0" y="0"/>
            <a:ext cx="12192000" cy="734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217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612570" y="1736271"/>
            <a:ext cx="2438401" cy="6585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971" y="2706461"/>
            <a:ext cx="6326642" cy="357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5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095999" y="2748643"/>
            <a:ext cx="1360714" cy="13607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192484" y="2220684"/>
            <a:ext cx="7086601" cy="5823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5480953" y="5023754"/>
            <a:ext cx="1295403" cy="6123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27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306283" y="136072"/>
            <a:ext cx="2503715" cy="6477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7445827" y="593272"/>
            <a:ext cx="1360714" cy="13607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89" y="2172380"/>
            <a:ext cx="1114425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0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8621484" y="2819400"/>
            <a:ext cx="3461658" cy="40494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71" y="1153205"/>
            <a:ext cx="617220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3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48132" y="620486"/>
            <a:ext cx="783259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Cleaning and Pre-processing the Data</a:t>
            </a:r>
          </a:p>
          <a:p>
            <a:endParaRPr lang="en-US" sz="3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Numeric columns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Pet and Item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Missing Values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452" y="1656669"/>
            <a:ext cx="3936547" cy="469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793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601</TotalTime>
  <Words>597</Words>
  <Application>Microsoft Office PowerPoint</Application>
  <PresentationFormat>Widescreen</PresentationFormat>
  <Paragraphs>90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Century Gothic</vt:lpstr>
      <vt:lpstr>Cooper Black</vt:lpstr>
      <vt:lpstr>Segoe UI Black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kickham</dc:creator>
  <cp:lastModifiedBy>sean kickham</cp:lastModifiedBy>
  <cp:revision>55</cp:revision>
  <dcterms:created xsi:type="dcterms:W3CDTF">2017-05-07T14:21:50Z</dcterms:created>
  <dcterms:modified xsi:type="dcterms:W3CDTF">2017-05-09T03:16:38Z</dcterms:modified>
</cp:coreProperties>
</file>